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272" r:id="rId6"/>
    <p:sldId id="257" r:id="rId7"/>
    <p:sldId id="270" r:id="rId8"/>
    <p:sldId id="271" r:id="rId9"/>
    <p:sldId id="273" r:id="rId10"/>
    <p:sldId id="268" r:id="rId11"/>
  </p:sldIdLst>
  <p:sldSz cx="12192000" cy="6858000"/>
  <p:notesSz cx="6858000" cy="9144000"/>
  <p:defaultTextStyle>
    <a:defPPr rtl="0"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C92286-D50B-46E7-B716-5EE2401F30E9}" type="datetime1">
              <a:rPr lang="ro-RO" smtClean="0"/>
              <a:pPr algn="r" rtl="0"/>
              <a:t>01.04.2019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o-RO" smtClean="0"/>
              <a:pPr algn="r" rtl="0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B7ECCB31-8AC3-46B2-A2B9-7096D7673798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o-RO" dirty="0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o-RO" dirty="0"/>
              <a:t>Clic pentru editare stiluri text Coordonator</a:t>
            </a:r>
          </a:p>
          <a:p>
            <a:pPr lvl="1" rtl="0"/>
            <a:r>
              <a:rPr lang="ro-RO" dirty="0"/>
              <a:t>Al doilea nivel</a:t>
            </a:r>
          </a:p>
          <a:p>
            <a:pPr lvl="2" rtl="0"/>
            <a:r>
              <a:rPr lang="ro-RO" dirty="0"/>
              <a:t>Al treilea nivel</a:t>
            </a:r>
          </a:p>
          <a:p>
            <a:pPr lvl="3" rtl="0"/>
            <a:r>
              <a:rPr lang="ro-RO" dirty="0"/>
              <a:t>Al patrulea nivel</a:t>
            </a:r>
          </a:p>
          <a:p>
            <a:pPr lvl="4" rtl="0"/>
            <a:r>
              <a:rPr lang="ro-RO" dirty="0"/>
              <a:t>Al cincilea nivel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o-RO" smtClean="0"/>
              <a:pPr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reptunghi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8" name="Dreptunghi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o-RO" dirty="0"/>
              <a:t>​</a:t>
            </a:r>
            <a:fld id="{AF249C04-12E7-4730-8078-024363C64740}" type="datetime1">
              <a:rPr lang="ro-RO" smtClean="0"/>
              <a:pPr/>
              <a:t>01.04.2019</a:t>
            </a:fld>
            <a:r>
              <a:rPr lang="ro-RO" dirty="0"/>
              <a:t>​</a:t>
            </a: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  <p:pic>
        <p:nvPicPr>
          <p:cNvPr id="11" name="I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FD582F-D300-4125-9B9C-FBD5F7807DD6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C11A6E-0EF7-444E-AC51-182623D83656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o-RO" dirty="0"/>
              <a:t>​</a:t>
            </a:r>
            <a:fld id="{D1E06B7C-6B4A-48EA-9DD2-C500E1491107}" type="datetime1">
              <a:rPr lang="ro-RO" smtClean="0"/>
              <a:pPr/>
              <a:t>01.04.2019</a:t>
            </a:fld>
            <a:r>
              <a:rPr lang="ro-RO" dirty="0"/>
              <a:t>​</a:t>
            </a:r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  <p:grpSp>
        <p:nvGrpSpPr>
          <p:cNvPr id="7" name="Gr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ector drept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drept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B02379-A58D-4790-8C9E-38957F5AB1E1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zitiv titlu cu i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ector drept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drept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ector drept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drept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Dreptunghi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8" name="Dreptunghi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o-RO" dirty="0"/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en-US"/>
              <a:t>Click to edit Master subtitle style</a:t>
            </a:r>
            <a:endParaRPr lang="ro-RO" dirty="0"/>
          </a:p>
        </p:txBody>
      </p:sp>
      <p:pic>
        <p:nvPicPr>
          <p:cNvPr id="10" name="Imaginea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Substituent imagin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/>
              <a:t>Click icon to add picture</a:t>
            </a:r>
            <a:endParaRPr lang="ro-RO" dirty="0"/>
          </a:p>
        </p:txBody>
      </p:sp>
      <p:sp>
        <p:nvSpPr>
          <p:cNvPr id="19" name="Text cu instrucțiuni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o-RO" sz="1200" b="1" i="1" dirty="0">
                <a:latin typeface="Arial" pitchFamily="34" charset="0"/>
                <a:cs typeface="Arial" pitchFamily="34" charset="0"/>
              </a:rPr>
              <a:t>NOTĂ:</a:t>
            </a:r>
          </a:p>
          <a:p>
            <a:pPr rtl="0"/>
            <a:r>
              <a:rPr lang="ro-RO" sz="1200" i="1" dirty="0">
                <a:latin typeface="Arial" pitchFamily="34" charset="0"/>
                <a:cs typeface="Arial" pitchFamily="34" charset="0"/>
              </a:rPr>
              <a:t>Pentru a modifica imaginea de pe acest diapozitiv, selectați-o și ștergeți-o. Apoi faceți clic pe pictograma Imagini din substituent pentru a insera propria imagine.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ector drept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drept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Dreptunghi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o-RO" dirty="0"/>
            </a:p>
          </p:txBody>
        </p:sp>
        <p:grpSp>
          <p:nvGrpSpPr>
            <p:cNvPr id="11" name="Gr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ector drept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drept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10BF41A-EA5C-456E-9160-B97B5246A671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  <p:pic>
        <p:nvPicPr>
          <p:cNvPr id="7" name="Imaginea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o-RO" dirty="0"/>
              <a:t>​</a:t>
            </a:r>
            <a:fld id="{429FE85D-7FB3-4BC2-95D5-183126D394B0}" type="datetime1">
              <a:rPr lang="ro-RO" smtClean="0"/>
              <a:pPr/>
              <a:t>01.04.2019</a:t>
            </a:fld>
            <a:r>
              <a:rPr lang="ro-RO" dirty="0"/>
              <a:t>​</a:t>
            </a:r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ro-RO" dirty="0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C9B3961-4E29-4FBA-B88D-3B109ECEA725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BB7A429-84E6-451F-9F69-442D1256057C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4C7AEFB-D97B-4C98-8623-DAF5B1E9EBD8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en-US"/>
              <a:t>Click to edit Master title style</a:t>
            </a:r>
            <a:endParaRPr lang="ro-RO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o-RO" dirty="0"/>
              <a:t>Clic pentru editare stiluri text Coordonator</a:t>
            </a:r>
          </a:p>
          <a:p>
            <a:pPr lvl="1" rtl="0"/>
            <a:r>
              <a:rPr lang="ro-RO" dirty="0"/>
              <a:t>Al doilea nivel</a:t>
            </a:r>
          </a:p>
          <a:p>
            <a:pPr lvl="2" rtl="0"/>
            <a:r>
              <a:rPr lang="ro-RO" dirty="0"/>
              <a:t>Al treilea nivel</a:t>
            </a:r>
          </a:p>
          <a:p>
            <a:pPr lvl="3" rtl="0"/>
            <a:r>
              <a:rPr lang="ro-RO" dirty="0"/>
              <a:t>Al patrulea nivel</a:t>
            </a:r>
          </a:p>
          <a:p>
            <a:pPr lvl="4" rtl="0"/>
            <a:r>
              <a:rPr lang="ro-RO" dirty="0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o-RO" dirty="0"/>
              <a:t>Clic pentru editare stiluri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27B975-08EA-4A74-A11D-9A1B9F81F4C8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o-RO" dirty="0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o-RO" dirty="0"/>
              <a:t>Clic pentru editare stil titlu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o-RO" dirty="0"/>
              <a:t>Clic pentru editare stiluri text Coordonator</a:t>
            </a:r>
          </a:p>
          <a:p>
            <a:pPr lvl="1" rtl="0"/>
            <a:r>
              <a:rPr lang="ro-RO" dirty="0"/>
              <a:t>Al doilea nivel</a:t>
            </a:r>
          </a:p>
          <a:p>
            <a:pPr lvl="2" rtl="0"/>
            <a:r>
              <a:rPr lang="ro-RO" dirty="0"/>
              <a:t>Al treilea nivel</a:t>
            </a:r>
          </a:p>
          <a:p>
            <a:pPr lvl="3" rtl="0"/>
            <a:r>
              <a:rPr lang="ro-RO" dirty="0"/>
              <a:t>Al patrulea nivel</a:t>
            </a:r>
          </a:p>
          <a:p>
            <a:pPr lvl="4" rtl="0"/>
            <a:r>
              <a:rPr lang="ro-RO" dirty="0"/>
              <a:t>Al cincilea nivel</a:t>
            </a:r>
          </a:p>
          <a:p>
            <a:pPr lvl="5" rtl="0"/>
            <a:r>
              <a:rPr lang="ro-RO" dirty="0"/>
              <a:t>Al șaselea nivel</a:t>
            </a:r>
          </a:p>
          <a:p>
            <a:pPr lvl="6" rtl="0"/>
            <a:r>
              <a:rPr lang="ro-RO" dirty="0"/>
              <a:t>Al șaptelea nivel</a:t>
            </a:r>
          </a:p>
          <a:p>
            <a:pPr lvl="7" rtl="0"/>
            <a:r>
              <a:rPr lang="ro-RO" dirty="0"/>
              <a:t>Al optulea nivel</a:t>
            </a:r>
          </a:p>
          <a:p>
            <a:pPr lvl="8" rtl="0"/>
            <a:r>
              <a:rPr lang="ro-RO" dirty="0"/>
              <a:t>Al nouălea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60091622-4301-43B3-AF3D-2962AB5BFD05}" type="datetime1">
              <a:rPr lang="ro-RO" smtClean="0"/>
              <a:pPr/>
              <a:t>01.04.2019</a:t>
            </a:fld>
            <a:endParaRPr lang="ro-RO" dirty="0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o-RO" dirty="0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r"/>
            <a:fld id="{0FF54DE5-C571-48E8-A5BC-B369434E2F44}" type="slidenum">
              <a:rPr lang="ro-RO" smtClean="0"/>
              <a:pPr algn="r"/>
              <a:t>‹#›</a:t>
            </a:fld>
            <a:endParaRPr lang="ro-RO" dirty="0"/>
          </a:p>
        </p:txBody>
      </p:sp>
      <p:grpSp>
        <p:nvGrpSpPr>
          <p:cNvPr id="15" name="Gr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ector drept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drept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u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/>
          <a:p>
            <a:r>
              <a:rPr lang="ro-RO" b="1" dirty="0">
                <a:solidFill>
                  <a:schemeClr val="tx2"/>
                </a:solidFill>
              </a:rPr>
              <a:t>CONSEPT</a:t>
            </a:r>
            <a:r>
              <a:rPr lang="en-US" b="1" dirty="0">
                <a:solidFill>
                  <a:schemeClr val="tx2"/>
                </a:solidFill>
              </a:rPr>
              <a:t> IV.</a:t>
            </a:r>
            <a:r>
              <a:rPr lang="ro-RO" b="1" dirty="0">
                <a:solidFill>
                  <a:schemeClr val="tx2"/>
                </a:solidFill>
              </a:rPr>
              <a:t> Dezvoltare organizațională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Subtitlu 6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en-US" dirty="0"/>
          </a:p>
          <a:p>
            <a:pPr rtl="0"/>
            <a:endParaRPr lang="en-US" dirty="0"/>
          </a:p>
          <a:p>
            <a:pPr rtl="0"/>
            <a:r>
              <a:rPr lang="en-US" dirty="0" err="1">
                <a:solidFill>
                  <a:schemeClr val="tx2"/>
                </a:solidFill>
              </a:rPr>
              <a:t>Rima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Bezede</a:t>
            </a:r>
            <a:r>
              <a:rPr lang="en-US" dirty="0">
                <a:solidFill>
                  <a:schemeClr val="tx2"/>
                </a:solidFill>
              </a:rPr>
              <a:t>, CE PRO</a:t>
            </a:r>
            <a:r>
              <a:rPr lang="ro-RO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DIDACTICA</a:t>
            </a:r>
            <a:endParaRPr lang="ro-RO" dirty="0">
              <a:solidFill>
                <a:schemeClr val="tx2"/>
              </a:solidFill>
            </a:endParaRPr>
          </a:p>
        </p:txBody>
      </p:sp>
      <p:pic>
        <p:nvPicPr>
          <p:cNvPr id="4" name="Substituent imagine 3" descr="O carte deschisă pe masă, rafturi de cărți estompate pe fundal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  <p:pic>
        <p:nvPicPr>
          <p:cNvPr id="5" name="Picture 4" descr="logo_A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48230"/>
            <a:ext cx="1611086" cy="9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846160" y="1262743"/>
          <a:ext cx="1900012" cy="716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Точечный рисунок" r:id="rId5" imgW="1658160" imgH="628560" progId="Paint.Picture">
                  <p:embed/>
                </p:oleObj>
              </mc:Choice>
              <mc:Fallback>
                <p:oleObj name="Точечный рисунок" r:id="rId5" imgW="1658160" imgH="628560" progId="Paint.Picture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6160" y="1262743"/>
                        <a:ext cx="1900012" cy="7162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LED_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7429" y="1313687"/>
            <a:ext cx="1844239" cy="9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>
                <a:solidFill>
                  <a:schemeClr val="tx2"/>
                </a:solidFill>
              </a:rPr>
              <a:t>CONSEPT. CENTRUL EDUCAȚIONAL PRO DIDACTICA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o-RO" dirty="0">
                <a:latin typeface="Arial" pitchFamily="34" charset="0"/>
                <a:cs typeface="Arial" pitchFamily="34" charset="0"/>
              </a:rPr>
              <a:t>    </a:t>
            </a:r>
            <a:r>
              <a:rPr lang="ro-RO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DEZVOLTARE ORGANIZAȚIONALĂ</a:t>
            </a:r>
          </a:p>
          <a:p>
            <a:pPr>
              <a:buNone/>
            </a:pPr>
            <a:endParaRPr lang="ro-RO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Training anual pentru manageri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Școală tematică a managerilor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Auxiliar/Ghid în ajutorul echipei manageriale</a:t>
            </a:r>
          </a:p>
          <a:p>
            <a:pPr marL="514350" indent="-514350">
              <a:buFont typeface="+mj-lt"/>
              <a:buAutoNum type="arabicPeriod"/>
            </a:pPr>
            <a:r>
              <a:rPr lang="ro-RO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Corelarea Standardele de AC – Strategiile de dezvoltare a instituțiilor – Sistemul informațional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604000" y="1600200"/>
            <a:ext cx="4483100" cy="4571999"/>
          </a:xfrm>
        </p:spPr>
        <p:txBody>
          <a:bodyPr/>
          <a:lstStyle/>
          <a:p>
            <a:pPr algn="ctr">
              <a:buNone/>
            </a:pPr>
            <a:r>
              <a:rPr lang="ro-RO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DEZVOLTARE PROFESIONALĂ </a:t>
            </a:r>
          </a:p>
          <a:p>
            <a:pPr algn="ctr">
              <a:buNone/>
            </a:pPr>
            <a:r>
              <a:rPr lang="ro-RO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CADRE DIDACTICE</a:t>
            </a:r>
          </a:p>
          <a:p>
            <a:pPr algn="ctr">
              <a:buNone/>
            </a:pPr>
            <a:endParaRPr lang="ro-RO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o-RO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Gândirea critică</a:t>
            </a:r>
          </a:p>
          <a:p>
            <a:pPr marL="457200" indent="-457200">
              <a:buAutoNum type="arabicPeriod"/>
            </a:pPr>
            <a:r>
              <a:rPr lang="ro-RO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Portofoliul și proiectul 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u 12"/>
          <p:cNvSpPr>
            <a:spLocks noGrp="1"/>
          </p:cNvSpPr>
          <p:nvPr>
            <p:ph type="title"/>
          </p:nvPr>
        </p:nvSpPr>
        <p:spPr>
          <a:xfrm>
            <a:off x="812800" y="0"/>
            <a:ext cx="10272782" cy="1274762"/>
          </a:xfrm>
        </p:spPr>
        <p:txBody>
          <a:bodyPr rtlCol="0">
            <a:normAutofit/>
          </a:bodyPr>
          <a:lstStyle/>
          <a:p>
            <a:pPr algn="ctr"/>
            <a:r>
              <a:rPr lang="ro-RO" sz="4000" dirty="0">
                <a:solidFill>
                  <a:schemeClr val="tx2"/>
                </a:solidFill>
              </a:rPr>
              <a:t>Componenta</a:t>
            </a:r>
            <a:r>
              <a:rPr lang="ro-RO" sz="4000" b="1" dirty="0">
                <a:solidFill>
                  <a:schemeClr val="tx2"/>
                </a:solidFill>
              </a:rPr>
              <a:t> </a:t>
            </a:r>
            <a:br>
              <a:rPr lang="ro-RO" sz="4000" b="1" dirty="0">
                <a:solidFill>
                  <a:schemeClr val="tx2"/>
                </a:solidFill>
              </a:rPr>
            </a:br>
            <a:r>
              <a:rPr lang="ro-RO" sz="4000" b="1" dirty="0">
                <a:solidFill>
                  <a:schemeClr val="tx2"/>
                </a:solidFill>
              </a:rPr>
              <a:t>Dezvoltare organizațională</a:t>
            </a:r>
            <a:endParaRPr lang="ro-RO" dirty="0">
              <a:solidFill>
                <a:schemeClr val="tx2"/>
              </a:solidFill>
            </a:endParaRPr>
          </a:p>
        </p:txBody>
      </p:sp>
      <p:sp>
        <p:nvSpPr>
          <p:cNvPr id="14" name="Substituent conținut 13"/>
          <p:cNvSpPr>
            <a:spLocks noGrp="1"/>
          </p:cNvSpPr>
          <p:nvPr>
            <p:ph idx="1"/>
          </p:nvPr>
        </p:nvSpPr>
        <p:spPr>
          <a:xfrm>
            <a:off x="682171" y="1640114"/>
            <a:ext cx="10711543" cy="4836886"/>
          </a:xfrm>
        </p:spPr>
        <p:txBody>
          <a:bodyPr rtlCol="0">
            <a:normAutofit fontScale="70000" lnSpcReduction="20000"/>
          </a:bodyPr>
          <a:lstStyle/>
          <a:p>
            <a:pPr algn="ctr">
              <a:buNone/>
            </a:pPr>
            <a:r>
              <a:rPr lang="ro-RO" sz="3600" b="1" dirty="0">
                <a:latin typeface="Arial" pitchFamily="34" charset="0"/>
                <a:cs typeface="Arial" pitchFamily="34" charset="0"/>
              </a:rPr>
              <a:t>  </a:t>
            </a:r>
            <a:r>
              <a:rPr lang="ro-RO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Scop: a contribui la dezvoltarea organizațională a instituțiilor beneficiare</a:t>
            </a:r>
          </a:p>
          <a:p>
            <a:pPr>
              <a:buNone/>
            </a:pPr>
            <a:endParaRPr lang="ro-RO" sz="3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o-RO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Activități principale:</a:t>
            </a:r>
          </a:p>
          <a:p>
            <a:pPr marL="514350" indent="-514350" algn="ctr" rtl="0">
              <a:buNone/>
            </a:pP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o-RO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Training</a:t>
            </a: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anual pentru manageri (3 zile + </a:t>
            </a:r>
            <a:r>
              <a:rPr lang="ro-RO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follow</a:t>
            </a: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o-RO" sz="28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marL="514350" indent="-514350" algn="ctr" rtl="0">
              <a:buNone/>
            </a:pP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(22-24 aprilie 2019)</a:t>
            </a:r>
          </a:p>
          <a:p>
            <a:pPr marL="514350" indent="-514350" algn="ctr" rtl="0">
              <a:buNone/>
            </a:pP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o-RO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Școală</a:t>
            </a: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tematică a managerilor (5 zile</a:t>
            </a:r>
            <a:r>
              <a:rPr lang="ro-RO" sz="28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(7 – 11 octombrie </a:t>
            </a: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2019)</a:t>
            </a:r>
          </a:p>
          <a:p>
            <a:pPr marL="514350" indent="-514350" algn="ctr" rtl="0">
              <a:buNone/>
            </a:pP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o-RO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Auxiliar/Ghid </a:t>
            </a: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în ajutorul echipei manageriale (mai-decembrie 2019)</a:t>
            </a:r>
          </a:p>
          <a:p>
            <a:pPr marL="514350" indent="-514350" algn="ctr" rtl="0">
              <a:buNone/>
            </a:pP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o-RO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Corelarea</a:t>
            </a: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Standardele de AC – Strategiile de dezvoltare </a:t>
            </a:r>
          </a:p>
          <a:p>
            <a:pPr marL="514350" indent="-514350" algn="ctr" rtl="0">
              <a:buNone/>
            </a:pP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instituțiilor – Sistemul informațional/SIME (inclusiv vizite de </a:t>
            </a:r>
          </a:p>
          <a:p>
            <a:pPr marL="514350" indent="-514350" algn="ctr" rtl="0">
              <a:buNone/>
            </a:pPr>
            <a:r>
              <a:rPr lang="ro-RO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monitorizare)</a:t>
            </a:r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o-MO" sz="2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Componenta</a:t>
            </a:r>
            <a: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Dezvoltarea resurselor  umane/a cadrelor didactice</a:t>
            </a:r>
            <a:b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Gândire critică pentru dezvoltarea competențelor profesionale</a:t>
            </a:r>
            <a:endParaRPr lang="en-US" sz="25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19629" y="1719944"/>
          <a:ext cx="9996714" cy="3911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0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0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4238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Pregătirea trainingului</a:t>
                      </a:r>
                      <a:endParaRPr lang="en-GB" alt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Selectarea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participanților</a:t>
                      </a:r>
                      <a:endParaRPr lang="en-GB" alt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Implementare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Module </a:t>
                      </a:r>
                    </a:p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I, II  si  III</a:t>
                      </a:r>
                      <a:endParaRPr lang="en-GB" alt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ro-RO" altLang="en-US" sz="18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Aplicare</a:t>
                      </a:r>
                      <a:endParaRPr lang="en-GB" alt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altLang="en-US" sz="1800" dirty="0" err="1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Follow-up</a:t>
                      </a:r>
                      <a:endParaRPr lang="en-GB" altLang="en-US" sz="1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6638"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Concept actualizat și contextualizat</a:t>
                      </a:r>
                      <a:endParaRPr lang="en-GB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15 participanți</a:t>
                      </a:r>
                      <a:endParaRPr lang="en-GB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Conform recomandării instituției</a:t>
                      </a:r>
                      <a:endParaRPr lang="en-GB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 z.+3z.+</a:t>
                      </a:r>
                      <a:r>
                        <a:rPr lang="ro-RO" altLang="en-US" sz="1800" dirty="0" err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3z</a:t>
                      </a: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Educația </a:t>
                      </a:r>
                      <a:r>
                        <a:rPr lang="ro-RO" altLang="en-US" sz="1800" dirty="0" err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adultilor</a:t>
                      </a:r>
                      <a:endParaRPr lang="ro-RO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 err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Gîndire</a:t>
                      </a: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critică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Program interactiv</a:t>
                      </a:r>
                      <a:endParaRPr lang="en-GB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Învățare </a:t>
                      </a:r>
                      <a:r>
                        <a:rPr lang="ro-RO" altLang="en-US" sz="1800" dirty="0" err="1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experiențială</a:t>
                      </a:r>
                      <a:endParaRPr lang="ro-RO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Specific disciplinelor de specialitate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Aplicarea tehnicilor de dezvoltare a GC în cadrul activităților</a:t>
                      </a:r>
                      <a:r>
                        <a:rPr lang="ro-RO" altLang="en-US" sz="1800" baseline="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 de pregătire profesională</a:t>
                      </a:r>
                      <a:endParaRPr lang="en-GB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1 zi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endParaRPr lang="ro-RO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Schimb de bune practici</a:t>
                      </a:r>
                      <a:endParaRPr lang="en-GB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Abilitare în domeniu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</a:pPr>
                      <a:r>
                        <a:rPr lang="ro-RO" altLang="en-US" sz="1800" dirty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Certificare</a:t>
                      </a:r>
                      <a:endParaRPr lang="en-GB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eaLnBrk="1" hangingPunct="1">
                        <a:spcBef>
                          <a:spcPct val="0"/>
                        </a:spcBef>
                      </a:pPr>
                      <a:endParaRPr lang="en-GB" altLang="en-US" sz="18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US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o-MO" sz="25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Componenta</a:t>
            </a:r>
            <a: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Dezvoltarea resurselor  umane/a cadrelor didactice</a:t>
            </a:r>
            <a:b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o-MO" sz="25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Portofoliul și proiectul modular ca strategie </a:t>
            </a:r>
            <a:endParaRPr lang="en-US" sz="25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stituent conținut 13"/>
          <p:cNvSpPr>
            <a:spLocks noGrp="1"/>
          </p:cNvSpPr>
          <p:nvPr>
            <p:ph idx="1"/>
          </p:nvPr>
        </p:nvSpPr>
        <p:spPr>
          <a:xfrm>
            <a:off x="972457" y="1683657"/>
            <a:ext cx="10247086" cy="4720771"/>
          </a:xfrm>
        </p:spPr>
        <p:txBody>
          <a:bodyPr rtlCol="0">
            <a:noAutofit/>
          </a:bodyPr>
          <a:lstStyle/>
          <a:p>
            <a:pPr lvl="0"/>
            <a:r>
              <a:rPr lang="ro-MO" sz="25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Cercetarea stării actuale, identificarea problemelor ce țin de aplicarea proiectului/portofoliului în procesul de pregătire profesională. Sistematizarea experienței din învățământul profesional tehnic.  </a:t>
            </a:r>
          </a:p>
          <a:p>
            <a:pPr lvl="0"/>
            <a:endParaRPr lang="en-US" sz="25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/>
            <a:r>
              <a:rPr lang="ro-MO" sz="25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Activități de instruire a cadrelor didactice. (Strategia proiectelor și a portofoliilor în învățământul profesional tehnic). Consultanță pentru profesorii implicați  (ca sesiuni de </a:t>
            </a:r>
            <a:r>
              <a:rPr lang="ro-MO" sz="2500" dirty="0" err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follow-up</a:t>
            </a:r>
            <a:r>
              <a:rPr lang="ro-MO" sz="25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). </a:t>
            </a:r>
          </a:p>
          <a:p>
            <a:pPr lvl="0"/>
            <a:endParaRPr lang="en-US" sz="25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/>
            <a:r>
              <a:rPr lang="ro-MO" sz="2500" dirty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Popularizarea experienței prin revistă. </a:t>
            </a:r>
            <a:endParaRPr lang="en-US" sz="25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Substituent imagine 4" descr="Detaliu cu cărți pe rafturi și alte cărți estompate în prim plan și fundal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>
          <a:xfrm>
            <a:off x="8316686" y="4289061"/>
            <a:ext cx="2725354" cy="1937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0972800" cy="696686"/>
          </a:xfrm>
        </p:spPr>
        <p:txBody>
          <a:bodyPr/>
          <a:lstStyle/>
          <a:p>
            <a:pPr algn="ctr"/>
            <a:r>
              <a:rPr lang="ro-RO" b="1" dirty="0">
                <a:solidFill>
                  <a:schemeClr val="tx2"/>
                </a:solidFill>
              </a:rPr>
              <a:t>AȘTEPTĂRI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11277600" cy="3886200"/>
          </a:xfrm>
        </p:spPr>
        <p:txBody>
          <a:bodyPr>
            <a:noAutofit/>
          </a:bodyPr>
          <a:lstStyle/>
          <a:p>
            <a:pPr marL="609600" indent="-609600" eaLnBrk="1" hangingPunct="1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Interes, motivație intrinsecă și implicare responsabilă în activitățile propuse.</a:t>
            </a:r>
          </a:p>
          <a:p>
            <a:pPr marL="609600" indent="-609600" eaLnBrk="1" hangingPunct="1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Punctualitate şi responsabilitate în organizarea şi implementarea activităţilor proiectului.</a:t>
            </a:r>
          </a:p>
          <a:p>
            <a:pPr marL="609600" indent="-609600" eaLnBrk="1" hangingPunct="1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Asigurarea prezenţei de 100% la toate activităţile prevăzute de proiect.</a:t>
            </a:r>
          </a:p>
          <a:p>
            <a:pPr marL="609600" indent="-609600" eaLnBrk="1" hangingPunct="1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Asigurarea spaţiului şi a prezenţei tuturor membrilor echipelor manageriale la activităţile (vizitele pe teren) organizate în instituţii.</a:t>
            </a:r>
          </a:p>
          <a:p>
            <a:pPr marL="609600" indent="-609600" eaLnBrk="1" hangingPunct="1">
              <a:lnSpc>
                <a:spcPct val="170000"/>
              </a:lnSpc>
              <a:spcBef>
                <a:spcPts val="0"/>
              </a:spcBef>
            </a:pPr>
            <a:r>
              <a:rPr lang="ro-RO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Empatie, deschidere și emoţii  pozitive</a:t>
            </a:r>
            <a:r>
              <a:rPr lang="en-US" sz="24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etc.</a:t>
            </a:r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F98924-9315-4F93-9AA3-33501822DB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o-RO" dirty="0">
                <a:latin typeface="Arial" pitchFamily="34" charset="0"/>
                <a:cs typeface="Arial" pitchFamily="34" charset="0"/>
              </a:rPr>
              <a:t>Vă MULȚUMESC PENTRU ATENȚIE</a:t>
            </a:r>
            <a:r>
              <a:rPr lang="ro-RO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1564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31380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61_TF03431380_TF03431380" id="{90293FFF-4E14-44CD-B5AE-C4565328E0C3}" vid="{479DA47E-3EE4-49B7-B76C-73541BD73CAC}"/>
    </a:ext>
  </a:extLst>
</a:theme>
</file>

<file path=ppt/theme/theme2.xml><?xml version="1.0" encoding="utf-8"?>
<a:theme xmlns:a="http://schemas.openxmlformats.org/drawingml/2006/main" name="Temă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ă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65522AB2907D468EE5F929A2958B68" ma:contentTypeVersion="8" ma:contentTypeDescription="Create a new document." ma:contentTypeScope="" ma:versionID="fb2b66a019c9d0f828a5053bdc65feda">
  <xsd:schema xmlns:xsd="http://www.w3.org/2001/XMLSchema" xmlns:xs="http://www.w3.org/2001/XMLSchema" xmlns:p="http://schemas.microsoft.com/office/2006/metadata/properties" xmlns:ns2="7ad6b191-57bc-4cf9-a7d7-17dd35f77050" xmlns:ns3="5e466e99-39b6-4069-97b5-11fa929766ff" targetNamespace="http://schemas.microsoft.com/office/2006/metadata/properties" ma:root="true" ma:fieldsID="ce35393774f3d366b87c29816b14e5f6" ns2:_="" ns3:_="">
    <xsd:import namespace="7ad6b191-57bc-4cf9-a7d7-17dd35f77050"/>
    <xsd:import namespace="5e466e99-39b6-4069-97b5-11fa92976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d6b191-57bc-4cf9-a7d7-17dd35f770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466e99-39b6-4069-97b5-11fa92976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B94D0-1E99-4804-AFD6-83C7913CD8FF}"/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5e466e99-39b6-4069-97b5-11fa929766ff"/>
    <ds:schemaRef ds:uri="7ad6b191-57bc-4cf9-a7d7-17dd35f77050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719932-0D47-46CA-903E-003960AC92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</Template>
  <TotalTime>0</TotalTime>
  <Words>336</Words>
  <Application>Microsoft Office PowerPoint</Application>
  <PresentationFormat>Widescreen</PresentationFormat>
  <Paragraphs>65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Euphemia</vt:lpstr>
      <vt:lpstr>Plantagenet Cherokee</vt:lpstr>
      <vt:lpstr>Wingdings</vt:lpstr>
      <vt:lpstr>tf03431380</vt:lpstr>
      <vt:lpstr>Точечный рисунок</vt:lpstr>
      <vt:lpstr>CONSEPT IV. Dezvoltare organizațională</vt:lpstr>
      <vt:lpstr>CONSEPT. CENTRUL EDUCAȚIONAL PRO DIDACTICA</vt:lpstr>
      <vt:lpstr>Componenta  Dezvoltare organizațională</vt:lpstr>
      <vt:lpstr>Componenta  Dezvoltarea resurselor  umane/a cadrelor didactice Gândire critică pentru dezvoltarea competențelor profesionale</vt:lpstr>
      <vt:lpstr>Componenta  Dezvoltarea resurselor  umane/a cadrelor didactice Portofoliul și proiectul modular ca strategie </vt:lpstr>
      <vt:lpstr>AȘTEPTĂRI</vt:lpstr>
      <vt:lpstr>Vă MULȚUMESC PENTRU ATENȚIE!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2019-03-27T11:05:32Z</dcterms:created>
  <dcterms:modified xsi:type="dcterms:W3CDTF">2019-04-01T09:30:27Z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0x010100D165522AB2907D468EE5F929A2958B68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AuthorIds_UIVersion_1024">
    <vt:lpwstr>17</vt:lpwstr>
  </property>
</Properties>
</file>